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knut Antiqua Medium" charset="1" panose="00000600000000000000"/>
      <p:regular r:id="rId10"/>
    </p:embeddedFont>
    <p:embeddedFont>
      <p:font typeface="Inknut Antiqua Medium Bold" charset="1" panose="00000700000000000000"/>
      <p:regular r:id="rId11"/>
    </p:embeddedFont>
    <p:embeddedFont>
      <p:font typeface="Muli Bold" charset="1" panose="00000800000000000000"/>
      <p:regular r:id="rId12"/>
    </p:embeddedFont>
    <p:embeddedFont>
      <p:font typeface="Muli Bold Bold" charset="1" panose="00000900000000000000"/>
      <p:regular r:id="rId13"/>
    </p:embeddedFont>
    <p:embeddedFont>
      <p:font typeface="Muli Bold Italics" charset="1" panose="00000800000000000000"/>
      <p:regular r:id="rId14"/>
    </p:embeddedFont>
    <p:embeddedFont>
      <p:font typeface="Muli Bold Bold Italics" charset="1" panose="00000900000000000000"/>
      <p:regular r:id="rId15"/>
    </p:embeddedFont>
    <p:embeddedFont>
      <p:font typeface="Muli Regular" charset="1" panose="00000500000000000000"/>
      <p:regular r:id="rId16"/>
    </p:embeddedFont>
    <p:embeddedFont>
      <p:font typeface="Muli Regular Bold" charset="1" panose="00000700000000000000"/>
      <p:regular r:id="rId17"/>
    </p:embeddedFont>
    <p:embeddedFont>
      <p:font typeface="Muli Regular Italics" charset="1" panose="00000500000000000000"/>
      <p:regular r:id="rId18"/>
    </p:embeddedFont>
    <p:embeddedFont>
      <p:font typeface="Muli Regular Bold Italics" charset="1" panose="00000700000000000000"/>
      <p:regular r:id="rId19"/>
    </p:embeddedFont>
    <p:embeddedFont>
      <p:font typeface="Space Mono" charset="1" panose="02000509040000020004"/>
      <p:regular r:id="rId20"/>
    </p:embeddedFont>
    <p:embeddedFont>
      <p:font typeface="Space Mono Bold" charset="1" panose="02000809030000020004"/>
      <p:regular r:id="rId21"/>
    </p:embeddedFont>
    <p:embeddedFont>
      <p:font typeface="Space Mono Italics" charset="1" panose="02000509090000090004"/>
      <p:regular r:id="rId22"/>
    </p:embeddedFont>
    <p:embeddedFont>
      <p:font typeface="Space Mono Bold Italics" charset="1" panose="02000809040000090004"/>
      <p:regular r:id="rId23"/>
    </p:embeddedFont>
    <p:embeddedFont>
      <p:font typeface="Agrandir Grand Black" charset="1" panose="00000A07000000000000"/>
      <p:regular r:id="rId24"/>
    </p:embeddedFont>
    <p:embeddedFont>
      <p:font typeface="Agrandir Grand Black Italics" charset="1" panose="00000A07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sv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Relationship Id="rId5" Target="../media/image9.sv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Relationship Id="rId3" Target="../media/image10.svg" Type="http://schemas.openxmlformats.org/officeDocument/2006/relationships/image"/><Relationship Id="rId4" Target="../media/image7.svg" Type="http://schemas.openxmlformats.org/officeDocument/2006/relationships/image"/><Relationship Id="rId5" Target="../media/image8.sv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7725368" cy="417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68"/>
              </a:lnSpc>
            </a:pPr>
            <a:r>
              <a:rPr lang="en-US" sz="9600" spc="-96">
                <a:solidFill>
                  <a:srgbClr val="0048CD"/>
                </a:solidFill>
                <a:latin typeface="Muli Bold Bold"/>
              </a:rPr>
              <a:t>Group</a:t>
            </a:r>
          </a:p>
          <a:p>
            <a:pPr>
              <a:lnSpc>
                <a:spcPts val="12768"/>
              </a:lnSpc>
            </a:pPr>
            <a:r>
              <a:rPr lang="en-US" sz="9600" spc="-96">
                <a:solidFill>
                  <a:srgbClr val="0048CD"/>
                </a:solidFill>
                <a:latin typeface="Muli Bold Bold"/>
              </a:rPr>
              <a:t>participation</a:t>
            </a:r>
          </a:p>
          <a:p>
            <a:pPr algn="r">
              <a:lnSpc>
                <a:spcPts val="7448"/>
              </a:lnSpc>
            </a:pPr>
            <a:r>
              <a:rPr lang="en-US" sz="5600" spc="-56">
                <a:solidFill>
                  <a:srgbClr val="0048CD"/>
                </a:solidFill>
                <a:latin typeface="Muli Bold Italics"/>
              </a:rPr>
              <a:t>part 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06244" y="2716145"/>
            <a:ext cx="6450066" cy="4618896"/>
            <a:chOff x="0" y="0"/>
            <a:chExt cx="1835257" cy="131422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r="r" b="b" t="t" l="l"/>
              <a:pathLst>
                <a:path h="1314229" w="1835257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99909" y="1450392"/>
            <a:ext cx="2151110" cy="20005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99909" y="-971832"/>
            <a:ext cx="2151110" cy="20005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34996" y="9042598"/>
            <a:ext cx="2151110" cy="200053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506244" y="2716145"/>
            <a:ext cx="6444243" cy="3418474"/>
            <a:chOff x="0" y="0"/>
            <a:chExt cx="1833600" cy="97266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r="r" b="b" t="t" l="l"/>
              <a:pathLst>
                <a:path h="972669" w="1833600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4700552" y="2271759"/>
            <a:ext cx="2167735" cy="88877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7694" y="5143500"/>
            <a:ext cx="2152613" cy="88257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85803" y="3818199"/>
            <a:ext cx="1124748" cy="107272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37253" y="3818199"/>
            <a:ext cx="1427532" cy="110276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3302" y="3635807"/>
            <a:ext cx="1576065" cy="125512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-5400000">
            <a:off x="14995724" y="3244652"/>
            <a:ext cx="484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pace Mono"/>
              </a:rPr>
              <a:t>ME AND THE BOIZ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682444"/>
            <a:ext cx="5511850" cy="46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Week 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1329" y="6399671"/>
            <a:ext cx="646915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 Italics"/>
              </a:rPr>
              <a:t>Week 10 progress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1063" y="896281"/>
            <a:ext cx="7094483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353478" y="1430651"/>
            <a:ext cx="2569652" cy="1108809"/>
            <a:chOff x="0" y="0"/>
            <a:chExt cx="941828" cy="406400"/>
          </a:xfrm>
        </p:grpSpPr>
        <p:sp>
          <p:nvSpPr>
            <p:cNvPr name="Freeform 4" id="4"/>
            <p:cNvSpPr/>
            <p:nvPr/>
          </p:nvSpPr>
          <p:spPr>
            <a:xfrm>
              <a:off x="17780" y="22860"/>
              <a:ext cx="916428" cy="360680"/>
            </a:xfrm>
            <a:custGeom>
              <a:avLst/>
              <a:gdLst/>
              <a:ahLst/>
              <a:cxnLst/>
              <a:rect r="r" b="b" t="t" l="l"/>
              <a:pathLst>
                <a:path h="360680" w="916428">
                  <a:moveTo>
                    <a:pt x="916428" y="180340"/>
                  </a:moveTo>
                  <a:cubicBezTo>
                    <a:pt x="916428" y="81280"/>
                    <a:pt x="836418" y="0"/>
                    <a:pt x="73608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36088" y="360680"/>
                  </a:lnTo>
                  <a:cubicBezTo>
                    <a:pt x="835148" y="360680"/>
                    <a:pt x="916428" y="279400"/>
                    <a:pt x="916428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43963" y="6272293"/>
            <a:ext cx="6388682" cy="1108809"/>
            <a:chOff x="0" y="0"/>
            <a:chExt cx="2341577" cy="406400"/>
          </a:xfrm>
        </p:grpSpPr>
        <p:sp>
          <p:nvSpPr>
            <p:cNvPr name="Freeform 6" id="6"/>
            <p:cNvSpPr/>
            <p:nvPr/>
          </p:nvSpPr>
          <p:spPr>
            <a:xfrm>
              <a:off x="17780" y="22860"/>
              <a:ext cx="2316177" cy="360680"/>
            </a:xfrm>
            <a:custGeom>
              <a:avLst/>
              <a:gdLst/>
              <a:ahLst/>
              <a:cxnLst/>
              <a:rect r="r" b="b" t="t" l="l"/>
              <a:pathLst>
                <a:path h="360680" w="2316177">
                  <a:moveTo>
                    <a:pt x="2316177" y="180340"/>
                  </a:moveTo>
                  <a:cubicBezTo>
                    <a:pt x="2316177" y="81280"/>
                    <a:pt x="2236167" y="0"/>
                    <a:pt x="213583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135837" y="360680"/>
                  </a:lnTo>
                  <a:cubicBezTo>
                    <a:pt x="2234897" y="360680"/>
                    <a:pt x="2316177" y="279400"/>
                    <a:pt x="2316177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482703"/>
            <a:ext cx="7219209" cy="1108809"/>
            <a:chOff x="0" y="0"/>
            <a:chExt cx="2645981" cy="406400"/>
          </a:xfrm>
        </p:grpSpPr>
        <p:sp>
          <p:nvSpPr>
            <p:cNvPr name="Freeform 8" id="8"/>
            <p:cNvSpPr/>
            <p:nvPr/>
          </p:nvSpPr>
          <p:spPr>
            <a:xfrm>
              <a:off x="17780" y="22860"/>
              <a:ext cx="2620581" cy="360680"/>
            </a:xfrm>
            <a:custGeom>
              <a:avLst/>
              <a:gdLst/>
              <a:ahLst/>
              <a:cxnLst/>
              <a:rect r="r" b="b" t="t" l="l"/>
              <a:pathLst>
                <a:path h="360680" w="2620581">
                  <a:moveTo>
                    <a:pt x="2620581" y="180340"/>
                  </a:moveTo>
                  <a:cubicBezTo>
                    <a:pt x="2620581" y="81280"/>
                    <a:pt x="2540571" y="0"/>
                    <a:pt x="24402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440241" y="360680"/>
                  </a:lnTo>
                  <a:cubicBezTo>
                    <a:pt x="2539301" y="360680"/>
                    <a:pt x="2620581" y="279400"/>
                    <a:pt x="2620581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24622" y="5061882"/>
            <a:ext cx="5627365" cy="1108809"/>
            <a:chOff x="0" y="0"/>
            <a:chExt cx="2062539" cy="406400"/>
          </a:xfrm>
        </p:grpSpPr>
        <p:sp>
          <p:nvSpPr>
            <p:cNvPr name="Freeform 10" id="10"/>
            <p:cNvSpPr/>
            <p:nvPr/>
          </p:nvSpPr>
          <p:spPr>
            <a:xfrm>
              <a:off x="17780" y="22860"/>
              <a:ext cx="2037140" cy="360680"/>
            </a:xfrm>
            <a:custGeom>
              <a:avLst/>
              <a:gdLst/>
              <a:ahLst/>
              <a:cxnLst/>
              <a:rect r="r" b="b" t="t" l="l"/>
              <a:pathLst>
                <a:path h="360680" w="2037140">
                  <a:moveTo>
                    <a:pt x="2037140" y="180340"/>
                  </a:moveTo>
                  <a:cubicBezTo>
                    <a:pt x="2037140" y="81280"/>
                    <a:pt x="1957129" y="0"/>
                    <a:pt x="185680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856799" y="360680"/>
                  </a:lnTo>
                  <a:cubicBezTo>
                    <a:pt x="1955859" y="360680"/>
                    <a:pt x="2037139" y="279400"/>
                    <a:pt x="2037139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70675" y="3851472"/>
            <a:ext cx="4935260" cy="1108809"/>
            <a:chOff x="0" y="0"/>
            <a:chExt cx="1808869" cy="406400"/>
          </a:xfrm>
        </p:grpSpPr>
        <p:sp>
          <p:nvSpPr>
            <p:cNvPr name="Freeform 12" id="12"/>
            <p:cNvSpPr/>
            <p:nvPr/>
          </p:nvSpPr>
          <p:spPr>
            <a:xfrm>
              <a:off x="17780" y="22860"/>
              <a:ext cx="1783469" cy="360680"/>
            </a:xfrm>
            <a:custGeom>
              <a:avLst/>
              <a:gdLst/>
              <a:ahLst/>
              <a:cxnLst/>
              <a:rect r="r" b="b" t="t" l="l"/>
              <a:pathLst>
                <a:path h="360680" w="1783469">
                  <a:moveTo>
                    <a:pt x="1783469" y="180340"/>
                  </a:moveTo>
                  <a:cubicBezTo>
                    <a:pt x="1783469" y="81280"/>
                    <a:pt x="1703459" y="0"/>
                    <a:pt x="160312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03129" y="360680"/>
                  </a:lnTo>
                  <a:cubicBezTo>
                    <a:pt x="1702189" y="360680"/>
                    <a:pt x="1783469" y="279400"/>
                    <a:pt x="1783469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55149" y="2641061"/>
            <a:ext cx="3966311" cy="1108809"/>
            <a:chOff x="0" y="0"/>
            <a:chExt cx="1453731" cy="406400"/>
          </a:xfrm>
        </p:grpSpPr>
        <p:sp>
          <p:nvSpPr>
            <p:cNvPr name="Freeform 14" id="14"/>
            <p:cNvSpPr/>
            <p:nvPr/>
          </p:nvSpPr>
          <p:spPr>
            <a:xfrm>
              <a:off x="17780" y="22860"/>
              <a:ext cx="1428331" cy="360680"/>
            </a:xfrm>
            <a:custGeom>
              <a:avLst/>
              <a:gdLst/>
              <a:ahLst/>
              <a:cxnLst/>
              <a:rect r="r" b="b" t="t" l="l"/>
              <a:pathLst>
                <a:path h="360680" w="1428331">
                  <a:moveTo>
                    <a:pt x="1428331" y="180340"/>
                  </a:moveTo>
                  <a:cubicBezTo>
                    <a:pt x="1428331" y="81280"/>
                    <a:pt x="1348321" y="0"/>
                    <a:pt x="124799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47991" y="360680"/>
                  </a:lnTo>
                  <a:cubicBezTo>
                    <a:pt x="1347051" y="360680"/>
                    <a:pt x="1428331" y="279400"/>
                    <a:pt x="1428331" y="18034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940742" y="1221756"/>
            <a:ext cx="9073754" cy="6997014"/>
            <a:chOff x="0" y="0"/>
            <a:chExt cx="12098339" cy="93293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74706"/>
              <a:ext cx="12098339" cy="91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The main loop is the most important elements as the game cannot run without the main loop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1. Main loop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616813"/>
              <a:ext cx="12098339" cy="439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The player will move base on the keystrokes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23057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2.Player movement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35764"/>
              <a:ext cx="12098339" cy="439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Including quit, restart, and pause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342008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3. Core functions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501555"/>
              <a:ext cx="12098339" cy="439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A library for poping the questions while main loop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807799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4. Questions database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927817"/>
              <a:ext cx="12098339" cy="439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These elements are for attract players and avoid dull emotions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234061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5. Animations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413596"/>
              <a:ext cx="12098339" cy="91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7"/>
                </a:lnSpc>
              </a:pPr>
              <a:r>
                <a:rPr lang="en-US" sz="2012">
                  <a:solidFill>
                    <a:srgbClr val="000000"/>
                  </a:solidFill>
                  <a:latin typeface="Muli Regular"/>
                </a:rPr>
                <a:t>Some further functions such as export learning chart, change the mode to challenge or nightmare, or relax mode.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719840"/>
              <a:ext cx="12098339" cy="560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8"/>
                </a:lnSpc>
                <a:spcBef>
                  <a:spcPct val="0"/>
                </a:spcBef>
              </a:pPr>
              <a:r>
                <a:rPr lang="en-US" sz="2683" spc="-26" u="none">
                  <a:solidFill>
                    <a:srgbClr val="0048CD"/>
                  </a:solidFill>
                  <a:latin typeface="Inknut Antiqua Medium Bold"/>
                </a:rPr>
                <a:t>6. Advanced functions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824622" y="5061882"/>
            <a:ext cx="5627365" cy="1108809"/>
            <a:chOff x="0" y="0"/>
            <a:chExt cx="2062539" cy="406400"/>
          </a:xfrm>
        </p:grpSpPr>
        <p:sp>
          <p:nvSpPr>
            <p:cNvPr name="Freeform 29" id="29"/>
            <p:cNvSpPr/>
            <p:nvPr/>
          </p:nvSpPr>
          <p:spPr>
            <a:xfrm>
              <a:off x="17780" y="22860"/>
              <a:ext cx="2037140" cy="360680"/>
            </a:xfrm>
            <a:custGeom>
              <a:avLst/>
              <a:gdLst/>
              <a:ahLst/>
              <a:cxnLst/>
              <a:rect r="r" b="b" t="t" l="l"/>
              <a:pathLst>
                <a:path h="360680" w="2037140">
                  <a:moveTo>
                    <a:pt x="2037140" y="180340"/>
                  </a:moveTo>
                  <a:cubicBezTo>
                    <a:pt x="2037140" y="81280"/>
                    <a:pt x="1957129" y="0"/>
                    <a:pt x="185680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856799" y="360680"/>
                  </a:lnTo>
                  <a:cubicBezTo>
                    <a:pt x="1955859" y="360680"/>
                    <a:pt x="2037139" y="279400"/>
                    <a:pt x="2037139" y="180340"/>
                  </a:cubicBezTo>
                  <a:close/>
                </a:path>
              </a:pathLst>
            </a:custGeom>
            <a:solidFill>
              <a:srgbClr val="F2D16A"/>
            </a:solidFill>
          </p:spPr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68212" y="7652442"/>
            <a:ext cx="675444" cy="675444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3692154" y="1577915"/>
            <a:ext cx="1892300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Advanced</a:t>
            </a:r>
          </a:p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Inknut Antiqua Medium Bold"/>
              </a:rPr>
              <a:t>functions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77804" y="2985228"/>
            <a:ext cx="2921000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Animations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96228" y="4195639"/>
            <a:ext cx="4125232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Questions database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12912" y="5406049"/>
            <a:ext cx="4450785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Core functions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12912" y="6616460"/>
            <a:ext cx="4450785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Player movement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12912" y="7826870"/>
            <a:ext cx="4450785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Inknut Antiqua Medium Bold"/>
              </a:rPr>
              <a:t>Main loop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673554" y="7693520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673554" y="6428552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-673554" y="5218142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-673554" y="3953173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673554" y="2797320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673554" y="1586910"/>
            <a:ext cx="2318657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48CD"/>
                </a:solidFill>
                <a:latin typeface="Agrandir Grand Black"/>
              </a:rPr>
              <a:t>6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68212" y="6488975"/>
            <a:ext cx="675444" cy="6754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67500"/>
            <a:ext cx="8115300" cy="359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5"/>
              </a:lnSpc>
            </a:pPr>
            <a:r>
              <a:rPr lang="en-US" sz="25250" spc="-252">
                <a:solidFill>
                  <a:srgbClr val="0048CD"/>
                </a:solidFill>
                <a:latin typeface="Muli Bold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17615" y="5612131"/>
            <a:ext cx="2141685" cy="199176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5400000">
            <a:off x="12261304" y="2098965"/>
            <a:ext cx="6068260" cy="3927731"/>
            <a:chOff x="0" y="0"/>
            <a:chExt cx="1923367" cy="124491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7169" y="710626"/>
            <a:ext cx="2141685" cy="19917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39518" y="2320996"/>
            <a:ext cx="5159624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891673" y="8845754"/>
            <a:ext cx="441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ME AND THE BOIZ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586384" y="3600450"/>
            <a:ext cx="7046846" cy="5657850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4217" r="4353" t="-7932" b="3014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1851153"/>
            <a:ext cx="18219614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spc="-96">
                <a:solidFill>
                  <a:srgbClr val="0048CD"/>
                </a:solidFill>
                <a:latin typeface="Muli Bold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4100" y="-399387"/>
            <a:ext cx="2151110" cy="20005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23950"/>
            <a:ext cx="12108210" cy="123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799" spc="-87">
                <a:solidFill>
                  <a:srgbClr val="FFFFFF"/>
                </a:solidFill>
                <a:latin typeface="Muli Bold"/>
              </a:rPr>
              <a:t>What we have done?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2410" y="7588877"/>
            <a:ext cx="2151110" cy="20005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71663" y="2215705"/>
            <a:ext cx="11265247" cy="556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8928"/>
              </a:lnSpc>
              <a:buFont typeface="Arial"/>
              <a:buChar char="•"/>
            </a:pPr>
            <a:r>
              <a:rPr lang="en-US" sz="4800">
                <a:solidFill>
                  <a:srgbClr val="F2D16A"/>
                </a:solidFill>
                <a:latin typeface="Muli Regular"/>
              </a:rPr>
              <a:t>Modify report</a:t>
            </a:r>
          </a:p>
          <a:p>
            <a:pPr marL="1036320" indent="-518160" lvl="1">
              <a:lnSpc>
                <a:spcPts val="8928"/>
              </a:lnSpc>
              <a:buFont typeface="Arial"/>
              <a:buChar char="•"/>
            </a:pPr>
            <a:r>
              <a:rPr lang="en-US" sz="4800">
                <a:solidFill>
                  <a:srgbClr val="F2D16A"/>
                </a:solidFill>
                <a:latin typeface="Muli Regular"/>
              </a:rPr>
              <a:t>Consultation</a:t>
            </a:r>
          </a:p>
          <a:p>
            <a:pPr marL="1036320" indent="-518160" lvl="1">
              <a:lnSpc>
                <a:spcPts val="8928"/>
              </a:lnSpc>
              <a:buFont typeface="Arial"/>
              <a:buChar char="•"/>
            </a:pPr>
            <a:r>
              <a:rPr lang="en-US" sz="4800">
                <a:solidFill>
                  <a:srgbClr val="F2D16A"/>
                </a:solidFill>
                <a:latin typeface="Muli Regular"/>
              </a:rPr>
              <a:t>Web build</a:t>
            </a:r>
          </a:p>
          <a:p>
            <a:pPr marL="1036320" indent="-518160" lvl="1">
              <a:lnSpc>
                <a:spcPts val="8928"/>
              </a:lnSpc>
              <a:buFont typeface="Arial"/>
              <a:buChar char="•"/>
            </a:pPr>
            <a:r>
              <a:rPr lang="en-US" sz="4800">
                <a:solidFill>
                  <a:srgbClr val="F2D16A"/>
                </a:solidFill>
                <a:latin typeface="Muli Regular"/>
              </a:rPr>
              <a:t>Convert report to slide</a:t>
            </a:r>
          </a:p>
          <a:p>
            <a:pPr marL="1036320" indent="-518160" lvl="1">
              <a:lnSpc>
                <a:spcPts val="8928"/>
              </a:lnSpc>
              <a:buFont typeface="Arial"/>
              <a:buChar char="•"/>
            </a:pPr>
            <a:r>
              <a:rPr lang="en-US" sz="4800">
                <a:solidFill>
                  <a:srgbClr val="F2D16A"/>
                </a:solidFill>
                <a:latin typeface="Muli Regular"/>
              </a:rPr>
              <a:t>Update game function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630801" y="3244652"/>
            <a:ext cx="484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ME AND THE BOIZ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6434100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344470" cy="2646588"/>
            <a:chOff x="0" y="0"/>
            <a:chExt cx="8459294" cy="35287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8459294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Modify report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90946"/>
              <a:ext cx="8459294" cy="143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Muli Regular"/>
                </a:rPr>
                <a:t>Bao and Duy has modified the report to check for mistakes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50128" y="28434"/>
            <a:ext cx="2304211" cy="214291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141494" y="886590"/>
            <a:ext cx="9492710" cy="8428973"/>
            <a:chOff x="0" y="0"/>
            <a:chExt cx="3663923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663923" cy="3253350"/>
            </a:xfrm>
            <a:custGeom>
              <a:avLst/>
              <a:gdLst/>
              <a:ahLst/>
              <a:cxnLst/>
              <a:rect r="r" b="b" t="t" l="l"/>
              <a:pathLst>
                <a:path h="3253350" w="3663923">
                  <a:moveTo>
                    <a:pt x="3539463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9463" y="0"/>
                  </a:lnTo>
                  <a:cubicBezTo>
                    <a:pt x="3608043" y="0"/>
                    <a:pt x="3663923" y="55880"/>
                    <a:pt x="3663923" y="124460"/>
                  </a:cubicBezTo>
                  <a:lnTo>
                    <a:pt x="3663923" y="3128890"/>
                  </a:lnTo>
                  <a:cubicBezTo>
                    <a:pt x="3663923" y="3197470"/>
                    <a:pt x="3608043" y="3253350"/>
                    <a:pt x="3539463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698895" y="886590"/>
            <a:ext cx="9560405" cy="2094175"/>
            <a:chOff x="0" y="0"/>
            <a:chExt cx="3690051" cy="80829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690051" cy="808294"/>
            </a:xfrm>
            <a:custGeom>
              <a:avLst/>
              <a:gdLst/>
              <a:ahLst/>
              <a:cxnLst/>
              <a:rect r="r" b="b" t="t" l="l"/>
              <a:pathLst>
                <a:path h="808294" w="3690051">
                  <a:moveTo>
                    <a:pt x="3565591" y="808294"/>
                  </a:moveTo>
                  <a:lnTo>
                    <a:pt x="124460" y="808294"/>
                  </a:lnTo>
                  <a:cubicBezTo>
                    <a:pt x="55880" y="808294"/>
                    <a:pt x="0" y="752414"/>
                    <a:pt x="0" y="6838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683834"/>
                  </a:lnTo>
                  <a:cubicBezTo>
                    <a:pt x="3690051" y="752414"/>
                    <a:pt x="3634171" y="808294"/>
                    <a:pt x="3565591" y="80829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98895" y="5503761"/>
            <a:ext cx="9560405" cy="2094175"/>
            <a:chOff x="0" y="0"/>
            <a:chExt cx="3690051" cy="80829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690051" cy="808294"/>
            </a:xfrm>
            <a:custGeom>
              <a:avLst/>
              <a:gdLst/>
              <a:ahLst/>
              <a:cxnLst/>
              <a:rect r="r" b="b" t="t" l="l"/>
              <a:pathLst>
                <a:path h="808294" w="3690051">
                  <a:moveTo>
                    <a:pt x="3565591" y="808294"/>
                  </a:moveTo>
                  <a:lnTo>
                    <a:pt x="124460" y="808294"/>
                  </a:lnTo>
                  <a:cubicBezTo>
                    <a:pt x="55880" y="808294"/>
                    <a:pt x="0" y="752414"/>
                    <a:pt x="0" y="6838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683834"/>
                  </a:lnTo>
                  <a:cubicBezTo>
                    <a:pt x="3690051" y="752414"/>
                    <a:pt x="3634171" y="808294"/>
                    <a:pt x="3565591" y="80829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98895" y="7831861"/>
            <a:ext cx="9560405" cy="2094175"/>
            <a:chOff x="0" y="0"/>
            <a:chExt cx="3690051" cy="80829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690051" cy="808294"/>
            </a:xfrm>
            <a:custGeom>
              <a:avLst/>
              <a:gdLst/>
              <a:ahLst/>
              <a:cxnLst/>
              <a:rect r="r" b="b" t="t" l="l"/>
              <a:pathLst>
                <a:path h="808294" w="3690051">
                  <a:moveTo>
                    <a:pt x="3565591" y="808294"/>
                  </a:moveTo>
                  <a:lnTo>
                    <a:pt x="124460" y="808294"/>
                  </a:lnTo>
                  <a:cubicBezTo>
                    <a:pt x="55880" y="808294"/>
                    <a:pt x="0" y="752414"/>
                    <a:pt x="0" y="6838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683834"/>
                  </a:lnTo>
                  <a:cubicBezTo>
                    <a:pt x="3690051" y="752414"/>
                    <a:pt x="3634171" y="808294"/>
                    <a:pt x="3565591" y="80829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-5400000">
            <a:off x="3909684" y="5182530"/>
            <a:ext cx="6954319" cy="43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570">
                <a:solidFill>
                  <a:srgbClr val="0048CD"/>
                </a:solidFill>
                <a:latin typeface="Space Mono"/>
              </a:rPr>
              <a:t>CHECKING PROGRESS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66410" y="1324437"/>
            <a:ext cx="7870960" cy="1218481"/>
            <a:chOff x="0" y="0"/>
            <a:chExt cx="10494614" cy="16246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86043"/>
              <a:ext cx="10494614" cy="938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90"/>
                </a:lnSpc>
              </a:pPr>
              <a:r>
                <a:rPr lang="en-US" sz="2035">
                  <a:solidFill>
                    <a:srgbClr val="FFFFFF"/>
                  </a:solidFill>
                  <a:latin typeface="Muli Regular"/>
                </a:rPr>
                <a:t>We checked grammar and spelling mistakes in the report manually combined with Grammarly tools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10494614" cy="54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570" spc="-25">
                  <a:solidFill>
                    <a:srgbClr val="75C7FB"/>
                  </a:solidFill>
                  <a:latin typeface="Inknut Antiqua Medium Bold"/>
                </a:rPr>
                <a:t>Spelling and grammar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98895" y="3185259"/>
            <a:ext cx="9560405" cy="2094175"/>
            <a:chOff x="0" y="0"/>
            <a:chExt cx="3690051" cy="80829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690051" cy="808294"/>
            </a:xfrm>
            <a:custGeom>
              <a:avLst/>
              <a:gdLst/>
              <a:ahLst/>
              <a:cxnLst/>
              <a:rect r="r" b="b" t="t" l="l"/>
              <a:pathLst>
                <a:path h="808294" w="3690051">
                  <a:moveTo>
                    <a:pt x="3565591" y="808294"/>
                  </a:moveTo>
                  <a:lnTo>
                    <a:pt x="124460" y="808294"/>
                  </a:lnTo>
                  <a:cubicBezTo>
                    <a:pt x="55880" y="808294"/>
                    <a:pt x="0" y="752414"/>
                    <a:pt x="0" y="6838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683834"/>
                  </a:lnTo>
                  <a:cubicBezTo>
                    <a:pt x="3690051" y="752414"/>
                    <a:pt x="3634171" y="808294"/>
                    <a:pt x="3565591" y="80829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543617" y="3623106"/>
            <a:ext cx="7870960" cy="1218481"/>
            <a:chOff x="0" y="0"/>
            <a:chExt cx="10494614" cy="162464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86043"/>
              <a:ext cx="10494614" cy="938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90"/>
                </a:lnSpc>
              </a:pPr>
              <a:r>
                <a:rPr lang="en-US" sz="2035">
                  <a:solidFill>
                    <a:srgbClr val="FFFFFF"/>
                  </a:solidFill>
                  <a:latin typeface="Muli Regular"/>
                </a:rPr>
                <a:t>We checked if we have used formal and suitable vocabulary. </a:t>
              </a:r>
            </a:p>
            <a:p>
              <a:pPr marL="0" indent="0" lvl="0">
                <a:lnSpc>
                  <a:spcPts val="2890"/>
                </a:lnSpc>
              </a:pPr>
              <a:r>
                <a:rPr lang="en-US" sz="2035">
                  <a:solidFill>
                    <a:srgbClr val="FFFFFF"/>
                  </a:solidFill>
                  <a:latin typeface="Muli Regular"/>
                </a:rPr>
                <a:t>We have removed some inappropriate phrase.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10494614" cy="54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570" spc="-25">
                  <a:solidFill>
                    <a:srgbClr val="75C7FB"/>
                  </a:solidFill>
                  <a:latin typeface="Inknut Antiqua Medium Bold"/>
                </a:rPr>
                <a:t>Word choice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43617" y="6124667"/>
            <a:ext cx="7870960" cy="852362"/>
            <a:chOff x="0" y="0"/>
            <a:chExt cx="10494614" cy="113648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86043"/>
              <a:ext cx="10494614" cy="450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90"/>
                </a:lnSpc>
              </a:pPr>
              <a:r>
                <a:rPr lang="en-US" sz="2035">
                  <a:solidFill>
                    <a:srgbClr val="FFFFFF"/>
                  </a:solidFill>
                  <a:latin typeface="Muli Regular"/>
                </a:rPr>
                <a:t>We checked whether the paragraphs are stick to the project idea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10494614" cy="54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570" spc="-25">
                  <a:solidFill>
                    <a:srgbClr val="75C7FB"/>
                  </a:solidFill>
                  <a:latin typeface="Inknut Antiqua Medium Bold"/>
                </a:rPr>
                <a:t>Meanings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66410" y="8269708"/>
            <a:ext cx="7870960" cy="1218481"/>
            <a:chOff x="0" y="0"/>
            <a:chExt cx="10494614" cy="162464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686043"/>
              <a:ext cx="10494614" cy="938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90"/>
                </a:lnSpc>
              </a:pPr>
              <a:r>
                <a:rPr lang="en-US" sz="2035">
                  <a:solidFill>
                    <a:srgbClr val="FFFFFF"/>
                  </a:solidFill>
                  <a:latin typeface="Muli Regular"/>
                </a:rPr>
                <a:t>We checked if the report was satisfied with the demand in canvas and executed some further feature on the rubric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10494614" cy="54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570" spc="-25">
                  <a:solidFill>
                    <a:srgbClr val="75C7FB"/>
                  </a:solidFill>
                  <a:latin typeface="Inknut Antiqua Medium Bold"/>
                </a:rPr>
                <a:t>Satisfaction to the canvas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6375767" cy="102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Consultation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26904"/>
            <a:ext cx="6375767" cy="165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uli Regular Italics"/>
              </a:rPr>
              <a:t>We booked a meeting with Mr. Duy- our lecturer for asking some relevant questions.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25204" y="2138752"/>
            <a:ext cx="5607046" cy="3280492"/>
            <a:chOff x="0" y="0"/>
            <a:chExt cx="1923367" cy="112529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07060" y="2821833"/>
            <a:ext cx="4643335" cy="464333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844850" y="9478486"/>
            <a:ext cx="441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ME AND THE BOIZ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17615" y="5612131"/>
            <a:ext cx="2141685" cy="199176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5400000">
            <a:off x="12261304" y="2098965"/>
            <a:ext cx="6068260" cy="3927731"/>
            <a:chOff x="0" y="0"/>
            <a:chExt cx="1923367" cy="124491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7169" y="710626"/>
            <a:ext cx="2141685" cy="19917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114987" y="1706509"/>
            <a:ext cx="8784155" cy="549009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1212396"/>
            <a:ext cx="6375767" cy="2084618"/>
            <a:chOff x="0" y="0"/>
            <a:chExt cx="8501022" cy="27794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8501022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Web build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90946"/>
              <a:ext cx="8501022" cy="68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503524"/>
            <a:ext cx="6666139" cy="292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4"/>
              </a:lnSpc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This task is assigned to Bao and Long.</a:t>
            </a:r>
          </a:p>
          <a:p>
            <a:pPr marL="0" indent="0" lvl="0">
              <a:lnSpc>
                <a:spcPts val="5984"/>
              </a:lnSpc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So far, they have built the home page and the menu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1673" y="8845754"/>
            <a:ext cx="441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ME AND THE BOIZ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9498"/>
            <a:ext cx="14733707" cy="8230183"/>
            <a:chOff x="0" y="0"/>
            <a:chExt cx="6091549" cy="340271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091549" cy="3402712"/>
            </a:xfrm>
            <a:custGeom>
              <a:avLst/>
              <a:gdLst/>
              <a:ahLst/>
              <a:cxnLst/>
              <a:rect r="r" b="b" t="t" l="l"/>
              <a:pathLst>
                <a:path h="3402712" w="6091549">
                  <a:moveTo>
                    <a:pt x="5967089" y="3402712"/>
                  </a:moveTo>
                  <a:lnTo>
                    <a:pt x="124460" y="3402712"/>
                  </a:lnTo>
                  <a:cubicBezTo>
                    <a:pt x="55880" y="3402712"/>
                    <a:pt x="0" y="3346832"/>
                    <a:pt x="0" y="32782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67089" y="0"/>
                  </a:lnTo>
                  <a:cubicBezTo>
                    <a:pt x="6035669" y="0"/>
                    <a:pt x="6091549" y="55880"/>
                    <a:pt x="6091549" y="124460"/>
                  </a:cubicBezTo>
                  <a:lnTo>
                    <a:pt x="6091549" y="3278252"/>
                  </a:lnTo>
                  <a:cubicBezTo>
                    <a:pt x="6091549" y="3346832"/>
                    <a:pt x="6035669" y="3402712"/>
                    <a:pt x="5967089" y="3402712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49277" y="555665"/>
            <a:ext cx="14784868" cy="1363177"/>
            <a:chOff x="0" y="0"/>
            <a:chExt cx="7162627" cy="660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2193858" y="4991670"/>
            <a:ext cx="696551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pace Mono"/>
              </a:rPr>
              <a:t>WEB BUILDING PROGRESS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549277" y="2043589"/>
            <a:ext cx="14784868" cy="1363177"/>
            <a:chOff x="0" y="0"/>
            <a:chExt cx="7162627" cy="660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45074" y="3531513"/>
            <a:ext cx="14784868" cy="1363177"/>
            <a:chOff x="0" y="0"/>
            <a:chExt cx="7162627" cy="6604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45074" y="5019438"/>
            <a:ext cx="14784868" cy="1363177"/>
            <a:chOff x="0" y="0"/>
            <a:chExt cx="7162627" cy="6604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45074" y="6482413"/>
            <a:ext cx="14784868" cy="1363177"/>
            <a:chOff x="0" y="0"/>
            <a:chExt cx="7162627" cy="6604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45074" y="7970337"/>
            <a:ext cx="14784868" cy="1363177"/>
            <a:chOff x="0" y="0"/>
            <a:chExt cx="7162627" cy="6604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7162627" cy="660400"/>
            </a:xfrm>
            <a:custGeom>
              <a:avLst/>
              <a:gdLst/>
              <a:ahLst/>
              <a:cxnLst/>
              <a:rect r="r" b="b" t="t" l="l"/>
              <a:pathLst>
                <a:path h="660400" w="7162627">
                  <a:moveTo>
                    <a:pt x="70381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8167" y="0"/>
                  </a:lnTo>
                  <a:cubicBezTo>
                    <a:pt x="7106747" y="0"/>
                    <a:pt x="7162627" y="55880"/>
                    <a:pt x="7162627" y="124460"/>
                  </a:cubicBezTo>
                  <a:lnTo>
                    <a:pt x="7162627" y="535940"/>
                  </a:lnTo>
                  <a:cubicBezTo>
                    <a:pt x="7162627" y="604520"/>
                    <a:pt x="7106747" y="660400"/>
                    <a:pt x="703816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342568" y="1074073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Display a menu for user to select which part to see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42568" y="2561997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A home page for overviewing of all parts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42568" y="4049922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Some more detailed sections for further study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42568" y="5537846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Button to link the home page to another page and reversely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42568" y="7000821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Put some animation for avoiding boring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42568" y="8488746"/>
            <a:ext cx="9260759" cy="2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56"/>
              </a:lnSpc>
            </a:pPr>
            <a:r>
              <a:rPr lang="en-US" sz="1800">
                <a:solidFill>
                  <a:srgbClr val="000000"/>
                </a:solidFill>
                <a:latin typeface="Muli Regular"/>
              </a:rPr>
              <a:t>Finally adjust the web for launching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5139" y="1027016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Menu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95139" y="2514940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Home page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95139" y="4002864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Additional page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95139" y="5490789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Button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5139" y="6953764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Animation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95139" y="8441688"/>
            <a:ext cx="3524404" cy="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48CD"/>
                </a:solidFill>
                <a:latin typeface="Inknut Antiqua Medium Bold"/>
              </a:rPr>
              <a:t>Modification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84770" y="7575886"/>
            <a:ext cx="2022066" cy="188052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6492091" y="8537985"/>
            <a:ext cx="720315" cy="720315"/>
            <a:chOff x="0" y="0"/>
            <a:chExt cx="960421" cy="96042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81440" y="830593"/>
            <a:ext cx="2022066" cy="188052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5400000">
            <a:off x="10651297" y="2279441"/>
            <a:ext cx="7091536" cy="4590054"/>
            <a:chOff x="0" y="0"/>
            <a:chExt cx="1923367" cy="124491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64129" y="1392086"/>
            <a:ext cx="4518014" cy="29254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305325" y="5004782"/>
            <a:ext cx="4518014" cy="2823759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28700" y="2146911"/>
            <a:ext cx="6985367" cy="3652186"/>
            <a:chOff x="0" y="0"/>
            <a:chExt cx="9313822" cy="486958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9313822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Convert report to slide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431742"/>
              <a:ext cx="9313822" cy="143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Muli Regular"/>
                </a:rPr>
                <a:t>This stage is crucially important for presentation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377284">
            <a:off x="12971282" y="3710168"/>
            <a:ext cx="1798283" cy="1728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149882" y="8845754"/>
            <a:ext cx="441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ME AND THE BOIZ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790" y="369529"/>
            <a:ext cx="8649688" cy="4592083"/>
            <a:chOff x="0" y="0"/>
            <a:chExt cx="11532917" cy="61227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532917" cy="4788047"/>
              <a:chOff x="0" y="0"/>
              <a:chExt cx="3576153" cy="148468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3576153" cy="1484689"/>
              </a:xfrm>
              <a:custGeom>
                <a:avLst/>
                <a:gdLst/>
                <a:ahLst/>
                <a:cxnLst/>
                <a:rect r="r" b="b" t="t" l="l"/>
                <a:pathLst>
                  <a:path h="1484689" w="3576153">
                    <a:moveTo>
                      <a:pt x="3451693" y="1484689"/>
                    </a:moveTo>
                    <a:lnTo>
                      <a:pt x="124460" y="1484689"/>
                    </a:lnTo>
                    <a:cubicBezTo>
                      <a:pt x="55880" y="1484689"/>
                      <a:pt x="0" y="1428809"/>
                      <a:pt x="0" y="1360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60229"/>
                    </a:lnTo>
                    <a:cubicBezTo>
                      <a:pt x="3576153" y="1428809"/>
                      <a:pt x="3520273" y="1484689"/>
                      <a:pt x="3451694" y="1484689"/>
                    </a:cubicBez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1455666"/>
              <a:ext cx="11532917" cy="4667111"/>
              <a:chOff x="0" y="0"/>
              <a:chExt cx="3576153" cy="1447189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3576153" cy="1447189"/>
              </a:xfrm>
              <a:custGeom>
                <a:avLst/>
                <a:gdLst/>
                <a:ahLst/>
                <a:cxnLst/>
                <a:rect r="r" b="b" t="t" l="l"/>
                <a:pathLst>
                  <a:path h="1447189" w="3576153">
                    <a:moveTo>
                      <a:pt x="3451693" y="1447189"/>
                    </a:moveTo>
                    <a:lnTo>
                      <a:pt x="124460" y="1447189"/>
                    </a:lnTo>
                    <a:cubicBezTo>
                      <a:pt x="55880" y="1447189"/>
                      <a:pt x="0" y="1391309"/>
                      <a:pt x="0" y="13227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22729"/>
                    </a:lnTo>
                    <a:cubicBezTo>
                      <a:pt x="3576153" y="1391309"/>
                      <a:pt x="3520273" y="1447189"/>
                      <a:pt x="3451694" y="1447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722719" y="551564"/>
            <a:ext cx="679120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nknut Antiqua Medium"/>
              </a:rPr>
              <a:t>Titles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6123" y="2387805"/>
            <a:ext cx="8163021" cy="101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We will convert the titles to the slides as this is the overview of each part of the reports.</a:t>
            </a:r>
          </a:p>
          <a:p>
            <a:pPr marL="0" indent="0" lvl="0"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This helps the audience to have a general understanding of the topic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32790" y="5325388"/>
            <a:ext cx="8649688" cy="4592083"/>
            <a:chOff x="0" y="0"/>
            <a:chExt cx="11532917" cy="61227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532917" cy="4788047"/>
              <a:chOff x="0" y="0"/>
              <a:chExt cx="3576153" cy="1484689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3576153" cy="1484689"/>
              </a:xfrm>
              <a:custGeom>
                <a:avLst/>
                <a:gdLst/>
                <a:ahLst/>
                <a:cxnLst/>
                <a:rect r="r" b="b" t="t" l="l"/>
                <a:pathLst>
                  <a:path h="1484689" w="3576153">
                    <a:moveTo>
                      <a:pt x="3451693" y="1484689"/>
                    </a:moveTo>
                    <a:lnTo>
                      <a:pt x="124460" y="1484689"/>
                    </a:lnTo>
                    <a:cubicBezTo>
                      <a:pt x="55880" y="1484689"/>
                      <a:pt x="0" y="1428809"/>
                      <a:pt x="0" y="1360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60229"/>
                    </a:lnTo>
                    <a:cubicBezTo>
                      <a:pt x="3576153" y="1428809"/>
                      <a:pt x="3520273" y="1484689"/>
                      <a:pt x="3451694" y="1484689"/>
                    </a:cubicBez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455666"/>
              <a:ext cx="11532917" cy="4667111"/>
              <a:chOff x="0" y="0"/>
              <a:chExt cx="3576153" cy="1447189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3576153" cy="1447189"/>
              </a:xfrm>
              <a:custGeom>
                <a:avLst/>
                <a:gdLst/>
                <a:ahLst/>
                <a:cxnLst/>
                <a:rect r="r" b="b" t="t" l="l"/>
                <a:pathLst>
                  <a:path h="1447189" w="3576153">
                    <a:moveTo>
                      <a:pt x="3451693" y="1447189"/>
                    </a:moveTo>
                    <a:lnTo>
                      <a:pt x="124460" y="1447189"/>
                    </a:lnTo>
                    <a:cubicBezTo>
                      <a:pt x="55880" y="1447189"/>
                      <a:pt x="0" y="1391309"/>
                      <a:pt x="0" y="13227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22729"/>
                    </a:lnTo>
                    <a:cubicBezTo>
                      <a:pt x="3576153" y="1391309"/>
                      <a:pt x="3520273" y="1447189"/>
                      <a:pt x="3451694" y="1447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722719" y="5532372"/>
            <a:ext cx="679120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nknut Antiqua Medium"/>
              </a:rPr>
              <a:t>Bullet devision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05522" y="369529"/>
            <a:ext cx="8649688" cy="4592083"/>
            <a:chOff x="0" y="0"/>
            <a:chExt cx="11532917" cy="612277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532917" cy="4788047"/>
              <a:chOff x="0" y="0"/>
              <a:chExt cx="3576153" cy="1484689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3576153" cy="1484689"/>
              </a:xfrm>
              <a:custGeom>
                <a:avLst/>
                <a:gdLst/>
                <a:ahLst/>
                <a:cxnLst/>
                <a:rect r="r" b="b" t="t" l="l"/>
                <a:pathLst>
                  <a:path h="1484689" w="3576153">
                    <a:moveTo>
                      <a:pt x="3451693" y="1484689"/>
                    </a:moveTo>
                    <a:lnTo>
                      <a:pt x="124460" y="1484689"/>
                    </a:lnTo>
                    <a:cubicBezTo>
                      <a:pt x="55880" y="1484689"/>
                      <a:pt x="0" y="1428809"/>
                      <a:pt x="0" y="1360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60229"/>
                    </a:lnTo>
                    <a:cubicBezTo>
                      <a:pt x="3576153" y="1428809"/>
                      <a:pt x="3520273" y="1484689"/>
                      <a:pt x="3451694" y="1484689"/>
                    </a:cubicBez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455666"/>
              <a:ext cx="11532917" cy="4667111"/>
              <a:chOff x="0" y="0"/>
              <a:chExt cx="3576153" cy="1447189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3576153" cy="1447189"/>
              </a:xfrm>
              <a:custGeom>
                <a:avLst/>
                <a:gdLst/>
                <a:ahLst/>
                <a:cxnLst/>
                <a:rect r="r" b="b" t="t" l="l"/>
                <a:pathLst>
                  <a:path h="1447189" w="3576153">
                    <a:moveTo>
                      <a:pt x="3451693" y="1447189"/>
                    </a:moveTo>
                    <a:lnTo>
                      <a:pt x="124460" y="1447189"/>
                    </a:lnTo>
                    <a:cubicBezTo>
                      <a:pt x="55880" y="1447189"/>
                      <a:pt x="0" y="1391309"/>
                      <a:pt x="0" y="13227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22729"/>
                    </a:lnTo>
                    <a:cubicBezTo>
                      <a:pt x="3576153" y="1391309"/>
                      <a:pt x="3520273" y="1447189"/>
                      <a:pt x="3451694" y="1447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0" id="20"/>
          <p:cNvSpPr txBox="true"/>
          <p:nvPr/>
        </p:nvSpPr>
        <p:spPr>
          <a:xfrm rot="0">
            <a:off x="9695451" y="551564"/>
            <a:ext cx="679120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nknut Antiqua Medium"/>
              </a:rPr>
              <a:t>Contents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05522" y="5325388"/>
            <a:ext cx="8649688" cy="4592083"/>
            <a:chOff x="0" y="0"/>
            <a:chExt cx="11532917" cy="612277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532917" cy="4788047"/>
              <a:chOff x="0" y="0"/>
              <a:chExt cx="3576153" cy="1484689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3576153" cy="1484689"/>
              </a:xfrm>
              <a:custGeom>
                <a:avLst/>
                <a:gdLst/>
                <a:ahLst/>
                <a:cxnLst/>
                <a:rect r="r" b="b" t="t" l="l"/>
                <a:pathLst>
                  <a:path h="1484689" w="3576153">
                    <a:moveTo>
                      <a:pt x="3451693" y="1484689"/>
                    </a:moveTo>
                    <a:lnTo>
                      <a:pt x="124460" y="1484689"/>
                    </a:lnTo>
                    <a:cubicBezTo>
                      <a:pt x="55880" y="1484689"/>
                      <a:pt x="0" y="1428809"/>
                      <a:pt x="0" y="1360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60229"/>
                    </a:lnTo>
                    <a:cubicBezTo>
                      <a:pt x="3576153" y="1428809"/>
                      <a:pt x="3520273" y="1484689"/>
                      <a:pt x="3451694" y="1484689"/>
                    </a:cubicBez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1455666"/>
              <a:ext cx="11532917" cy="4667111"/>
              <a:chOff x="0" y="0"/>
              <a:chExt cx="3576153" cy="1447189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3576153" cy="1447189"/>
              </a:xfrm>
              <a:custGeom>
                <a:avLst/>
                <a:gdLst/>
                <a:ahLst/>
                <a:cxnLst/>
                <a:rect r="r" b="b" t="t" l="l"/>
                <a:pathLst>
                  <a:path h="1447189" w="3576153">
                    <a:moveTo>
                      <a:pt x="3451693" y="1447189"/>
                    </a:moveTo>
                    <a:lnTo>
                      <a:pt x="124460" y="1447189"/>
                    </a:lnTo>
                    <a:cubicBezTo>
                      <a:pt x="55880" y="1447189"/>
                      <a:pt x="0" y="1391309"/>
                      <a:pt x="0" y="13227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51694" y="0"/>
                    </a:lnTo>
                    <a:cubicBezTo>
                      <a:pt x="3520273" y="0"/>
                      <a:pt x="3576153" y="55880"/>
                      <a:pt x="3576153" y="124460"/>
                    </a:cubicBezTo>
                    <a:lnTo>
                      <a:pt x="3576153" y="1322729"/>
                    </a:lnTo>
                    <a:cubicBezTo>
                      <a:pt x="3576153" y="1391309"/>
                      <a:pt x="3520273" y="1447189"/>
                      <a:pt x="3451694" y="1447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9695451" y="5532372"/>
            <a:ext cx="679120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nknut Antiqua Medium"/>
              </a:rPr>
              <a:t>Images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4533" y="7418512"/>
            <a:ext cx="7926203" cy="6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We will put each small keyword and text into bullet points</a:t>
            </a:r>
          </a:p>
          <a:p>
            <a:pPr marL="0" indent="0" lvl="0"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This helps audiences follow the presentation easily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95451" y="2729598"/>
            <a:ext cx="7958914" cy="6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We will shorten the contents into small text for adding to the slides</a:t>
            </a:r>
          </a:p>
          <a:p>
            <a:pPr marL="0" indent="0" lvl="0"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We will not put the whole text of the report to the slides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85104" y="7583329"/>
            <a:ext cx="7779608" cy="6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7"/>
              </a:lnSpc>
            </a:pPr>
            <a:r>
              <a:rPr lang="en-US" sz="1899">
                <a:solidFill>
                  <a:srgbClr val="000000"/>
                </a:solidFill>
                <a:latin typeface="Muli Regular"/>
              </a:rPr>
              <a:t>We will add some image for illustration, which makes the presentation more lively and practical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07077" y="1411733"/>
            <a:ext cx="2022066" cy="188052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11373404" y="2641391"/>
            <a:ext cx="6367636" cy="4590054"/>
            <a:chOff x="0" y="0"/>
            <a:chExt cx="1727030" cy="124491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27030" cy="1244915"/>
            </a:xfrm>
            <a:custGeom>
              <a:avLst/>
              <a:gdLst/>
              <a:ahLst/>
              <a:cxnLst/>
              <a:rect r="r" b="b" t="t" l="l"/>
              <a:pathLst>
                <a:path h="1244915" w="1727030">
                  <a:moveTo>
                    <a:pt x="1602570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2570" y="0"/>
                  </a:lnTo>
                  <a:cubicBezTo>
                    <a:pt x="1671151" y="0"/>
                    <a:pt x="1727030" y="55880"/>
                    <a:pt x="1727030" y="124460"/>
                  </a:cubicBezTo>
                  <a:lnTo>
                    <a:pt x="1727030" y="1120455"/>
                  </a:lnTo>
                  <a:cubicBezTo>
                    <a:pt x="1727030" y="1189035"/>
                    <a:pt x="1671151" y="1244915"/>
                    <a:pt x="1602570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84770" y="7575886"/>
            <a:ext cx="2022066" cy="188052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10800000">
            <a:off x="16492091" y="8537985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36662" y="2974426"/>
            <a:ext cx="6841121" cy="3923984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12060" r="12076" t="-1529" b="1117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6985367" cy="3652186"/>
            <a:chOff x="0" y="0"/>
            <a:chExt cx="9313822" cy="48695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9313822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Update game functions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431742"/>
              <a:ext cx="9313822" cy="143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Muli Regular"/>
                </a:rPr>
                <a:t>We updated the game to increase the users' experiencences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891673" y="8845754"/>
            <a:ext cx="4414450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ME AND THE BOIZ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DAES5P8p8Sg</dc:identifier>
  <dcterms:modified xsi:type="dcterms:W3CDTF">2011-08-01T06:04:30Z</dcterms:modified>
  <cp:revision>1</cp:revision>
  <dc:title>Group participation</dc:title>
</cp:coreProperties>
</file>